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74" r:id="rId3"/>
    <p:sldId id="275" r:id="rId4"/>
    <p:sldId id="276" r:id="rId5"/>
    <p:sldId id="266" r:id="rId6"/>
  </p:sldIdLst>
  <p:sldSz cx="12192000" cy="6858000"/>
  <p:notesSz cx="6858000" cy="9144000"/>
  <p:embeddedFontLst>
    <p:embeddedFont>
      <p:font typeface="Aptos" panose="020B0004020202020204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Inter V" panose="0200050300000002000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67450" autoAdjust="0"/>
  </p:normalViewPr>
  <p:slideViewPr>
    <p:cSldViewPr snapToGrid="0" showGuides="1">
      <p:cViewPr varScale="1">
        <p:scale>
          <a:sx n="81" d="100"/>
          <a:sy n="81" d="100"/>
        </p:scale>
        <p:origin x="1362" y="78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4EF58-A830-4776-94C7-82CE52B7750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421D2-D3A8-40BA-9E31-2DA8B8B5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Handy design:</a:t>
            </a:r>
            <a:br>
              <a:rPr lang="en-US" dirty="0"/>
            </a:br>
            <a:r>
              <a:rPr lang="en-US" dirty="0"/>
              <a:t>- Offer two type of screen: 6. 1 inch and 6.7 inch, perfect in your hand</a:t>
            </a:r>
          </a:p>
          <a:p>
            <a:r>
              <a:rPr lang="en-US" dirty="0"/>
              <a:t>- Its sleek and modern design is a testament to both form and function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 Refining the materials for enhanced durability and aesthetics.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 It has been gradually reducing the bezels around the iPhone's display, providing a more immersive viewing experience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Accuracy and Security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Passkeys: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Using </a:t>
            </a:r>
            <a:r>
              <a:rPr lang="en-IN" sz="1200" dirty="0" err="1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FaceID</a:t>
            </a: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is more useful, user-friendly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Quickly to authentication avoid time-consuming and bored each time </a:t>
            </a:r>
            <a:r>
              <a:rPr lang="en-IN" sz="1200" dirty="0" err="1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authen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passkey system on the iPhone 14 is so accurate</a:t>
            </a:r>
            <a:endParaRPr lang="en-IN" sz="1200" b="0" i="0" dirty="0">
              <a:solidFill>
                <a:schemeClr val="bg1">
                  <a:lumMod val="95000"/>
                </a:schemeClr>
              </a:solidFill>
              <a:effectLst/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Its implementation ensures a secure environment, bolstering the protection of sensitive data</a:t>
            </a:r>
            <a:endParaRPr lang="en-IN" sz="1200" b="0" i="0" dirty="0">
              <a:solidFill>
                <a:schemeClr val="bg1">
                  <a:lumMod val="95000"/>
                </a:schemeClr>
              </a:solidFill>
              <a:effectLst/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Look Hidden Albums: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Protect to your private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Enjoy accurate touch responses while ensuring your privacy with advanced biometric security features</a:t>
            </a: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Efficient and performance:</a:t>
            </a:r>
            <a:br>
              <a:rPr lang="en-US" dirty="0"/>
            </a:br>
            <a:r>
              <a:rPr lang="en-US" dirty="0"/>
              <a:t>-  Experience blazing-fast performance that keeps up with your dynamic lifestyle</a:t>
            </a:r>
            <a:br>
              <a:rPr lang="en-US" dirty="0"/>
            </a:br>
            <a:r>
              <a:rPr lang="en-US" dirty="0"/>
              <a:t>-  Allowing you to accomplish more in less time</a:t>
            </a:r>
            <a:br>
              <a:rPr lang="en-US" dirty="0"/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Stay ahead with regular updates that bring you the latest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Push notification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Notify the upcoming event or meeting</a:t>
            </a:r>
          </a:p>
          <a:p>
            <a:endParaRPr lang="en-US" sz="1200" b="0" i="0" dirty="0">
              <a:solidFill>
                <a:srgbClr val="374151"/>
              </a:solidFill>
              <a:effectLst/>
              <a:latin typeface="Söhne"/>
              <a:ea typeface="+mn-ea"/>
              <a:cs typeface="+mn-cs"/>
            </a:endParaRPr>
          </a:p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User-Friendly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GUI and icon is user-friendly, easy to find and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Navigate effortlessly through the intuitive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Designed to cater to both tech enthusiasts and newcomers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8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Handy design:</a:t>
            </a:r>
            <a:br>
              <a:rPr lang="en-US" dirty="0"/>
            </a:br>
            <a:r>
              <a:rPr lang="en-US" dirty="0"/>
              <a:t>- your personalized Lock Screen is always glanceable</a:t>
            </a:r>
            <a:br>
              <a:rPr lang="en-US" dirty="0"/>
            </a:br>
            <a:r>
              <a:rPr lang="en-US" dirty="0"/>
              <a:t>- so you don’t have to tap to see your favorite widgets like Weather, Calendar, or Lunar Phase</a:t>
            </a:r>
            <a:br>
              <a:rPr lang="en-US" dirty="0"/>
            </a:b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Crash Detection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iPhone 14 Pro can detect a severe car crash,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call 911 and notify your emergency contacts.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Hardware sensors and advanced motion algorithms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identify signs of a crash — including sudden changes in speed, direction, and cabin pressure.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4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97AC9D-BBA2-4841-871A-F037DDA2D6B2}"/>
              </a:ext>
            </a:extLst>
          </p:cNvPr>
          <p:cNvGrpSpPr/>
          <p:nvPr/>
        </p:nvGrpSpPr>
        <p:grpSpPr>
          <a:xfrm>
            <a:off x="5599832" y="200051"/>
            <a:ext cx="992336" cy="1178235"/>
            <a:chOff x="3609975" y="476250"/>
            <a:chExt cx="4970602" cy="590176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50DE8C0-7648-4333-8541-1EE92C9217B4}"/>
                </a:ext>
              </a:extLst>
            </p:cNvPr>
            <p:cNvSpPr/>
            <p:nvPr/>
          </p:nvSpPr>
          <p:spPr>
            <a:xfrm>
              <a:off x="3609975" y="1873710"/>
              <a:ext cx="4970602" cy="4504306"/>
            </a:xfrm>
            <a:custGeom>
              <a:avLst/>
              <a:gdLst>
                <a:gd name="connsiteX0" fmla="*/ -227 w 4970602"/>
                <a:gd name="connsiteY0" fmla="*/ 1915564 h 4504306"/>
                <a:gd name="connsiteX1" fmla="*/ -227 w 4970602"/>
                <a:gd name="connsiteY1" fmla="*/ 1715063 h 4504306"/>
                <a:gd name="connsiteX2" fmla="*/ 4821 w 4970602"/>
                <a:gd name="connsiteY2" fmla="*/ 1683440 h 4504306"/>
                <a:gd name="connsiteX3" fmla="*/ 77116 w 4970602"/>
                <a:gd name="connsiteY3" fmla="*/ 1208904 h 4504306"/>
                <a:gd name="connsiteX4" fmla="*/ 462497 w 4970602"/>
                <a:gd name="connsiteY4" fmla="*/ 484433 h 4504306"/>
                <a:gd name="connsiteX5" fmla="*/ 1275361 w 4970602"/>
                <a:gd name="connsiteY5" fmla="*/ 44473 h 4504306"/>
                <a:gd name="connsiteX6" fmla="*/ 1559492 w 4970602"/>
                <a:gd name="connsiteY6" fmla="*/ 17708 h 4504306"/>
                <a:gd name="connsiteX7" fmla="*/ 1993355 w 4970602"/>
                <a:gd name="connsiteY7" fmla="*/ 110481 h 4504306"/>
                <a:gd name="connsiteX8" fmla="*/ 2377118 w 4970602"/>
                <a:gd name="connsiteY8" fmla="*/ 244975 h 4504306"/>
                <a:gd name="connsiteX9" fmla="*/ 2651057 w 4970602"/>
                <a:gd name="connsiteY9" fmla="*/ 248118 h 4504306"/>
                <a:gd name="connsiteX10" fmla="*/ 3098731 w 4970602"/>
                <a:gd name="connsiteY10" fmla="*/ 101052 h 4504306"/>
                <a:gd name="connsiteX11" fmla="*/ 3814631 w 4970602"/>
                <a:gd name="connsiteY11" fmla="*/ 12946 h 4504306"/>
                <a:gd name="connsiteX12" fmla="*/ 4417182 w 4970602"/>
                <a:gd name="connsiteY12" fmla="*/ 214685 h 4504306"/>
                <a:gd name="connsiteX13" fmla="*/ 4817232 w 4970602"/>
                <a:gd name="connsiteY13" fmla="*/ 589399 h 4504306"/>
                <a:gd name="connsiteX14" fmla="*/ 4699503 w 4970602"/>
                <a:gd name="connsiteY14" fmla="*/ 669980 h 4504306"/>
                <a:gd name="connsiteX15" fmla="*/ 4176485 w 4970602"/>
                <a:gd name="connsiteY15" fmla="*/ 1925851 h 4504306"/>
                <a:gd name="connsiteX16" fmla="*/ 4944486 w 4970602"/>
                <a:gd name="connsiteY16" fmla="*/ 2915023 h 4504306"/>
                <a:gd name="connsiteX17" fmla="*/ 4965060 w 4970602"/>
                <a:gd name="connsiteY17" fmla="*/ 2962647 h 4504306"/>
                <a:gd name="connsiteX18" fmla="*/ 4788371 w 4970602"/>
                <a:gd name="connsiteY18" fmla="*/ 3371175 h 4504306"/>
                <a:gd name="connsiteX19" fmla="*/ 4120383 w 4970602"/>
                <a:gd name="connsiteY19" fmla="*/ 4290623 h 4504306"/>
                <a:gd name="connsiteX20" fmla="*/ 3524594 w 4970602"/>
                <a:gd name="connsiteY20" fmla="*/ 4492172 h 4504306"/>
                <a:gd name="connsiteX21" fmla="*/ 3151024 w 4970602"/>
                <a:gd name="connsiteY21" fmla="*/ 4388731 h 4504306"/>
                <a:gd name="connsiteX22" fmla="*/ 2722971 w 4970602"/>
                <a:gd name="connsiteY22" fmla="*/ 4272526 h 4504306"/>
                <a:gd name="connsiteX23" fmla="*/ 2108132 w 4970602"/>
                <a:gd name="connsiteY23" fmla="*/ 4367776 h 4504306"/>
                <a:gd name="connsiteX24" fmla="*/ 1822382 w 4970602"/>
                <a:gd name="connsiteY24" fmla="*/ 4470170 h 4504306"/>
                <a:gd name="connsiteX25" fmla="*/ 1182016 w 4970602"/>
                <a:gd name="connsiteY25" fmla="*/ 4361584 h 4504306"/>
                <a:gd name="connsiteX26" fmla="*/ 951987 w 4970602"/>
                <a:gd name="connsiteY26" fmla="*/ 4141652 h 4504306"/>
                <a:gd name="connsiteX27" fmla="*/ 232945 w 4970602"/>
                <a:gd name="connsiteY27" fmla="*/ 2981888 h 4504306"/>
                <a:gd name="connsiteX28" fmla="*/ 9583 w 4970602"/>
                <a:gd name="connsiteY28" fmla="*/ 2032341 h 4504306"/>
                <a:gd name="connsiteX29" fmla="*/ -227 w 4970602"/>
                <a:gd name="connsiteY29" fmla="*/ 1915564 h 450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70602" h="4504306">
                  <a:moveTo>
                    <a:pt x="-227" y="1915564"/>
                  </a:moveTo>
                  <a:lnTo>
                    <a:pt x="-227" y="1715063"/>
                  </a:lnTo>
                  <a:cubicBezTo>
                    <a:pt x="2068" y="1704633"/>
                    <a:pt x="3754" y="1694070"/>
                    <a:pt x="4821" y="1683440"/>
                  </a:cubicBezTo>
                  <a:cubicBezTo>
                    <a:pt x="11755" y="1523115"/>
                    <a:pt x="35996" y="1364019"/>
                    <a:pt x="77116" y="1208904"/>
                  </a:cubicBezTo>
                  <a:cubicBezTo>
                    <a:pt x="149506" y="937633"/>
                    <a:pt x="270473" y="691792"/>
                    <a:pt x="462497" y="484433"/>
                  </a:cubicBezTo>
                  <a:cubicBezTo>
                    <a:pt x="683382" y="246308"/>
                    <a:pt x="957226" y="102195"/>
                    <a:pt x="1275361" y="44473"/>
                  </a:cubicBezTo>
                  <a:cubicBezTo>
                    <a:pt x="1368906" y="25881"/>
                    <a:pt x="1464118" y="16917"/>
                    <a:pt x="1559492" y="17708"/>
                  </a:cubicBezTo>
                  <a:cubicBezTo>
                    <a:pt x="1708558" y="21709"/>
                    <a:pt x="1852481" y="62095"/>
                    <a:pt x="1993355" y="110481"/>
                  </a:cubicBezTo>
                  <a:cubicBezTo>
                    <a:pt x="2121562" y="154487"/>
                    <a:pt x="2249197" y="200207"/>
                    <a:pt x="2377118" y="244975"/>
                  </a:cubicBezTo>
                  <a:cubicBezTo>
                    <a:pt x="2465272" y="277902"/>
                    <a:pt x="2562169" y="279017"/>
                    <a:pt x="2651057" y="248118"/>
                  </a:cubicBezTo>
                  <a:cubicBezTo>
                    <a:pt x="2799551" y="196873"/>
                    <a:pt x="2949856" y="150772"/>
                    <a:pt x="3098731" y="101052"/>
                  </a:cubicBezTo>
                  <a:cubicBezTo>
                    <a:pt x="3331522" y="23518"/>
                    <a:pt x="3567076" y="-24583"/>
                    <a:pt x="3814631" y="12946"/>
                  </a:cubicBezTo>
                  <a:cubicBezTo>
                    <a:pt x="4027705" y="45235"/>
                    <a:pt x="4231254" y="103147"/>
                    <a:pt x="4417182" y="214685"/>
                  </a:cubicBezTo>
                  <a:cubicBezTo>
                    <a:pt x="4575593" y="309811"/>
                    <a:pt x="4711962" y="437541"/>
                    <a:pt x="4817232" y="589399"/>
                  </a:cubicBezTo>
                  <a:cubicBezTo>
                    <a:pt x="4777132" y="616640"/>
                    <a:pt x="4736937" y="641500"/>
                    <a:pt x="4699503" y="669980"/>
                  </a:cubicBezTo>
                  <a:cubicBezTo>
                    <a:pt x="4282023" y="987162"/>
                    <a:pt x="4089903" y="1403977"/>
                    <a:pt x="4176485" y="1925851"/>
                  </a:cubicBezTo>
                  <a:cubicBezTo>
                    <a:pt x="4253352" y="2388195"/>
                    <a:pt x="4517195" y="2718617"/>
                    <a:pt x="4944486" y="2915023"/>
                  </a:cubicBezTo>
                  <a:cubicBezTo>
                    <a:pt x="4969632" y="2926548"/>
                    <a:pt x="4976395" y="2936930"/>
                    <a:pt x="4965060" y="2962647"/>
                  </a:cubicBezTo>
                  <a:cubicBezTo>
                    <a:pt x="4905719" y="3098665"/>
                    <a:pt x="4852189" y="3237349"/>
                    <a:pt x="4788371" y="3371175"/>
                  </a:cubicBezTo>
                  <a:cubicBezTo>
                    <a:pt x="4622922" y="3718647"/>
                    <a:pt x="4414991" y="4035639"/>
                    <a:pt x="4120383" y="4290623"/>
                  </a:cubicBezTo>
                  <a:cubicBezTo>
                    <a:pt x="3947790" y="4440071"/>
                    <a:pt x="3754147" y="4515604"/>
                    <a:pt x="3524594" y="4492172"/>
                  </a:cubicBezTo>
                  <a:cubicBezTo>
                    <a:pt x="3394006" y="4478837"/>
                    <a:pt x="3270944" y="4439309"/>
                    <a:pt x="3151024" y="4388731"/>
                  </a:cubicBezTo>
                  <a:cubicBezTo>
                    <a:pt x="3013483" y="4330819"/>
                    <a:pt x="2871941" y="4288147"/>
                    <a:pt x="2722971" y="4272526"/>
                  </a:cubicBezTo>
                  <a:cubicBezTo>
                    <a:pt x="2509706" y="4250237"/>
                    <a:pt x="2306252" y="4290433"/>
                    <a:pt x="2108132" y="4367776"/>
                  </a:cubicBezTo>
                  <a:cubicBezTo>
                    <a:pt x="2013834" y="4404447"/>
                    <a:pt x="1919536" y="4441975"/>
                    <a:pt x="1822382" y="4470170"/>
                  </a:cubicBezTo>
                  <a:cubicBezTo>
                    <a:pt x="1592639" y="4536845"/>
                    <a:pt x="1377278" y="4508270"/>
                    <a:pt x="1182016" y="4361584"/>
                  </a:cubicBezTo>
                  <a:cubicBezTo>
                    <a:pt x="1096291" y="4297100"/>
                    <a:pt x="1022853" y="4221091"/>
                    <a:pt x="951987" y="4141652"/>
                  </a:cubicBezTo>
                  <a:cubicBezTo>
                    <a:pt x="645092" y="3796942"/>
                    <a:pt x="402490" y="3412228"/>
                    <a:pt x="232945" y="2981888"/>
                  </a:cubicBezTo>
                  <a:cubicBezTo>
                    <a:pt x="112454" y="2676326"/>
                    <a:pt x="34539" y="2360477"/>
                    <a:pt x="9583" y="2032341"/>
                  </a:cubicBezTo>
                  <a:cubicBezTo>
                    <a:pt x="6917" y="1993479"/>
                    <a:pt x="3107" y="1954522"/>
                    <a:pt x="-227" y="19155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7128D7-E1F9-4C85-9E22-5FE96275A3A0}"/>
                </a:ext>
              </a:extLst>
            </p:cNvPr>
            <p:cNvSpPr/>
            <p:nvPr/>
          </p:nvSpPr>
          <p:spPr>
            <a:xfrm>
              <a:off x="6106814" y="476250"/>
              <a:ext cx="1237775" cy="1400222"/>
            </a:xfrm>
            <a:custGeom>
              <a:avLst/>
              <a:gdLst>
                <a:gd name="connsiteX0" fmla="*/ 1228828 w 1237775"/>
                <a:gd name="connsiteY0" fmla="*/ -56 h 1400222"/>
                <a:gd name="connsiteX1" fmla="*/ 1220541 w 1237775"/>
                <a:gd name="connsiteY1" fmla="*/ 312840 h 1400222"/>
                <a:gd name="connsiteX2" fmla="*/ 349956 w 1237775"/>
                <a:gd name="connsiteY2" fmla="*/ 1347827 h 1400222"/>
                <a:gd name="connsiteX3" fmla="*/ 53252 w 1237775"/>
                <a:gd name="connsiteY3" fmla="*/ 1398976 h 1400222"/>
                <a:gd name="connsiteX4" fmla="*/ 4199 w 1237775"/>
                <a:gd name="connsiteY4" fmla="*/ 1393547 h 1400222"/>
                <a:gd name="connsiteX5" fmla="*/ 1228828 w 1237775"/>
                <a:gd name="connsiteY5" fmla="*/ -56 h 140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7775" h="1400222">
                  <a:moveTo>
                    <a:pt x="1228828" y="-56"/>
                  </a:moveTo>
                  <a:cubicBezTo>
                    <a:pt x="1241496" y="106052"/>
                    <a:pt x="1241687" y="210542"/>
                    <a:pt x="1220541" y="312840"/>
                  </a:cubicBezTo>
                  <a:cubicBezTo>
                    <a:pt x="1116909" y="814141"/>
                    <a:pt x="815348" y="1151040"/>
                    <a:pt x="349956" y="1347827"/>
                  </a:cubicBezTo>
                  <a:cubicBezTo>
                    <a:pt x="256335" y="1387584"/>
                    <a:pt x="154779" y="1405091"/>
                    <a:pt x="53252" y="1398976"/>
                  </a:cubicBezTo>
                  <a:cubicBezTo>
                    <a:pt x="36774" y="1397928"/>
                    <a:pt x="20296" y="1395356"/>
                    <a:pt x="4199" y="1393547"/>
                  </a:cubicBezTo>
                  <a:cubicBezTo>
                    <a:pt x="-55523" y="720510"/>
                    <a:pt x="496260" y="67095"/>
                    <a:pt x="1228828" y="-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" name="large_2x">
            <a:hlinkClick r:id="" action="ppaction://media"/>
            <a:extLst>
              <a:ext uri="{FF2B5EF4-FFF2-40B4-BE49-F238E27FC236}">
                <a16:creationId xmlns:a16="http://schemas.microsoft.com/office/drawing/2014/main" id="{6DE31308-5D12-27DE-4D55-C150F7677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4442" y="1876801"/>
            <a:ext cx="8781943" cy="4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867245" y="339616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charset="0"/>
                <a:cs typeface="Inter V" panose="02000503000000020004" charset="0"/>
              </a:rPr>
              <a:t>Handy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626646" y="34078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Accuracy and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5D129-A0FC-672E-14C5-8CEC6973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44" y="1077863"/>
            <a:ext cx="1940664" cy="228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91A1A-0A32-E13E-7B47-090428FF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381" y="3646754"/>
            <a:ext cx="2361990" cy="2688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D0D1AF-B36D-9583-BD72-20E17A05D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741" y="1139735"/>
            <a:ext cx="1851612" cy="2289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BC86E-4E1D-B47F-CED6-ABEA77DFF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891" y="3646754"/>
            <a:ext cx="2259313" cy="27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867245" y="339616"/>
            <a:ext cx="5402262" cy="11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Efficiency &amp; </a:t>
            </a:r>
          </a:p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626646" y="34078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User-Friendly Interface</a:t>
            </a:r>
          </a:p>
        </p:txBody>
      </p:sp>
      <p:pic>
        <p:nvPicPr>
          <p:cNvPr id="3" name="Performace">
            <a:hlinkClick r:id="" action="ppaction://media"/>
            <a:extLst>
              <a:ext uri="{FF2B5EF4-FFF2-40B4-BE49-F238E27FC236}">
                <a16:creationId xmlns:a16="http://schemas.microsoft.com/office/drawing/2014/main" id="{212B6F5F-A31C-F08C-F480-ADC15BA32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9159" end="482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7776" y="2045596"/>
            <a:ext cx="1981200" cy="3635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9978B5-714B-8EE2-5D48-E9CF2D8E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7956"/>
            <a:ext cx="4669260" cy="39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8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-510294" y="339616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Always-On display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244395" y="33961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Crash Detection</a:t>
            </a:r>
          </a:p>
        </p:txBody>
      </p:sp>
      <p:pic>
        <p:nvPicPr>
          <p:cNvPr id="3074" name="Picture 2" descr="Personalized Lock Screen that is dimmed while the photo, time, and widgets stay visible.">
            <a:extLst>
              <a:ext uri="{FF2B5EF4-FFF2-40B4-BE49-F238E27FC236}">
                <a16:creationId xmlns:a16="http://schemas.microsoft.com/office/drawing/2014/main" id="{D4A4E559-84E2-4B36-180A-453BDBF7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89" y="1139735"/>
            <a:ext cx="2587896" cy="52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first prompt you get when Crash Detection is triggered.">
            <a:extLst>
              <a:ext uri="{FF2B5EF4-FFF2-40B4-BE49-F238E27FC236}">
                <a16:creationId xmlns:a16="http://schemas.microsoft.com/office/drawing/2014/main" id="{86C29125-348D-27A7-3C31-C76AD1F3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95" y="1040905"/>
            <a:ext cx="2699173" cy="544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39A00EC-0F38-F2BD-C77F-4C6403EF2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204" y="1040905"/>
            <a:ext cx="2699173" cy="544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9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963799" y="3076538"/>
            <a:ext cx="226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spc="300" dirty="0">
                <a:solidFill>
                  <a:schemeClr val="bg1"/>
                </a:solidFill>
                <a:latin typeface="Aptos" panose="020B0004020202020204" pitchFamily="34" charset="0"/>
                <a:ea typeface="Inter V" panose="02000503000000020004" charset="0"/>
                <a:cs typeface="Inter V" panose="0200050300000002000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338</Words>
  <Application>Microsoft Office PowerPoint</Application>
  <PresentationFormat>Widescreen</PresentationFormat>
  <Paragraphs>33</Paragraphs>
  <Slides>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Söhne</vt:lpstr>
      <vt:lpstr>Inter V</vt:lpstr>
      <vt:lpstr>Calibri</vt:lpstr>
      <vt:lpstr>Arial</vt:lpstr>
      <vt:lpstr>Aptos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Hoàng Nguyễn</cp:lastModifiedBy>
  <cp:revision>236</cp:revision>
  <dcterms:created xsi:type="dcterms:W3CDTF">2021-10-06T05:29:30Z</dcterms:created>
  <dcterms:modified xsi:type="dcterms:W3CDTF">2023-08-16T15:32:02Z</dcterms:modified>
</cp:coreProperties>
</file>